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2"/>
  </p:sldMasterIdLst>
  <p:sldIdLst>
    <p:sldId id="258" r:id="rId3"/>
    <p:sldId id="272" r:id="rId4"/>
    <p:sldId id="273" r:id="rId5"/>
    <p:sldId id="259" r:id="rId6"/>
    <p:sldId id="260" r:id="rId7"/>
    <p:sldId id="274" r:id="rId8"/>
    <p:sldId id="277" r:id="rId9"/>
    <p:sldId id="278" r:id="rId10"/>
    <p:sldId id="281" r:id="rId11"/>
    <p:sldId id="279" r:id="rId12"/>
    <p:sldId id="276" r:id="rId13"/>
    <p:sldId id="275" r:id="rId14"/>
    <p:sldId id="283" r:id="rId15"/>
    <p:sldId id="267" r:id="rId16"/>
    <p:sldId id="270" r:id="rId17"/>
    <p:sldId id="271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06EA5"/>
    <a:srgbClr val="FFFFFF"/>
    <a:srgbClr val="003D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38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55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F6D5D-F340-41DA-858C-85564187E848}" type="datetimeFigureOut">
              <a:rPr lang="en-US" smtClean="0"/>
              <a:t>8/2/19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E43D3-C90D-4A69-98FF-8809393120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561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F6D5D-F340-41DA-858C-85564187E848}" type="datetimeFigureOut">
              <a:rPr lang="en-US" smtClean="0"/>
              <a:t>8/2/19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E43D3-C90D-4A69-98FF-8809393120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0918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F6D5D-F340-41DA-858C-85564187E848}" type="datetimeFigureOut">
              <a:rPr lang="en-US" smtClean="0"/>
              <a:t>8/2/19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E43D3-C90D-4A69-98FF-8809393120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7484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F6D5D-F340-41DA-858C-85564187E848}" type="datetimeFigureOut">
              <a:rPr lang="en-US" smtClean="0"/>
              <a:t>8/2/19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E43D3-C90D-4A69-98FF-8809393120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4714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F6D5D-F340-41DA-858C-85564187E848}" type="datetimeFigureOut">
              <a:rPr lang="en-US" smtClean="0"/>
              <a:t>8/2/19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E43D3-C90D-4A69-98FF-8809393120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4712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F6D5D-F340-41DA-858C-85564187E848}" type="datetimeFigureOut">
              <a:rPr lang="en-US" smtClean="0"/>
              <a:t>8/2/19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E43D3-C90D-4A69-98FF-8809393120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6411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F6D5D-F340-41DA-858C-85564187E848}" type="datetimeFigureOut">
              <a:rPr lang="en-US" smtClean="0"/>
              <a:t>8/2/19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E43D3-C90D-4A69-98FF-8809393120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20449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F6D5D-F340-41DA-858C-85564187E848}" type="datetimeFigureOut">
              <a:rPr lang="en-US" smtClean="0"/>
              <a:t>8/2/19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E43D3-C90D-4A69-98FF-8809393120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4133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F6D5D-F340-41DA-858C-85564187E848}" type="datetimeFigureOut">
              <a:rPr lang="en-US" smtClean="0"/>
              <a:t>8/2/19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E43D3-C90D-4A69-98FF-8809393120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2769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F6D5D-F340-41DA-858C-85564187E848}" type="datetimeFigureOut">
              <a:rPr lang="en-US" smtClean="0"/>
              <a:t>8/2/19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E43D3-C90D-4A69-98FF-8809393120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7624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F6D5D-F340-41DA-858C-85564187E848}" type="datetimeFigureOut">
              <a:rPr lang="en-US" smtClean="0"/>
              <a:t>8/2/19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E43D3-C90D-4A69-98FF-8809393120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79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2F6D5D-F340-41DA-858C-85564187E848}" type="datetimeFigureOut">
              <a:rPr lang="en-US" smtClean="0"/>
              <a:t>8/2/19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EE43D3-C90D-4A69-98FF-8809393120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169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2.jpg"/><Relationship Id="rId7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21.png"/><Relationship Id="rId5" Type="http://schemas.openxmlformats.org/officeDocument/2006/relationships/image" Target="../media/image16.png"/><Relationship Id="rId10" Type="http://schemas.microsoft.com/office/2007/relationships/hdphoto" Target="../media/hdphoto2.wdp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://doi.org/10.5334/ijic.3588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customXml" Target="../../customXml/item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40525" y="1679164"/>
            <a:ext cx="10363200" cy="1470025"/>
          </a:xfrm>
        </p:spPr>
        <p:txBody>
          <a:bodyPr>
            <a:noAutofit/>
          </a:bodyPr>
          <a:lstStyle/>
          <a:p>
            <a:pPr>
              <a:spcBef>
                <a:spcPts val="1200"/>
              </a:spcBef>
            </a:pPr>
            <a:r>
              <a:rPr lang="en-US" altLang="zh-C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Does A Medical Consortium Influence Health Outcomes of Hospitalized Cancer Patients?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8621" y="4425247"/>
            <a:ext cx="8534400" cy="384497"/>
          </a:xfrm>
        </p:spPr>
        <p:txBody>
          <a:bodyPr>
            <a:normAutofit lnSpcReduction="10000"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iao Cai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M.S.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857718" y="3263998"/>
            <a:ext cx="75590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Integrated Care Model in Shanxi, China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6457310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Picture 7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9423514" y="4166081"/>
            <a:ext cx="264863" cy="108467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99247" y="395157"/>
            <a:ext cx="444933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Propensity score</a:t>
            </a:r>
          </a:p>
          <a:p>
            <a:r>
              <a:rPr lang="en-US" sz="4400" b="1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matching</a:t>
            </a:r>
          </a:p>
        </p:txBody>
      </p:sp>
      <p:sp>
        <p:nvSpPr>
          <p:cNvPr id="49" name="Oval 48"/>
          <p:cNvSpPr/>
          <p:nvPr/>
        </p:nvSpPr>
        <p:spPr>
          <a:xfrm>
            <a:off x="713232" y="2176272"/>
            <a:ext cx="2368296" cy="2359152"/>
          </a:xfrm>
          <a:prstGeom prst="ellipse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" name="Straight Arrow Connector 49"/>
          <p:cNvCxnSpPr>
            <a:stCxn id="49" idx="6"/>
          </p:cNvCxnSpPr>
          <p:nvPr/>
        </p:nvCxnSpPr>
        <p:spPr>
          <a:xfrm flipV="1">
            <a:off x="3081528" y="1774115"/>
            <a:ext cx="1872239" cy="15817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49" idx="6"/>
          </p:cNvCxnSpPr>
          <p:nvPr/>
        </p:nvCxnSpPr>
        <p:spPr>
          <a:xfrm>
            <a:off x="3081528" y="3355848"/>
            <a:ext cx="1872239" cy="15668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>
            <a:off x="6315249" y="1774115"/>
            <a:ext cx="205151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>
            <a:off x="6397253" y="4922696"/>
            <a:ext cx="19695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4813175" y="650212"/>
            <a:ext cx="17246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306EA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Treatment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5087672" y="5616903"/>
            <a:ext cx="12275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Control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8586216" y="588657"/>
            <a:ext cx="25768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Sweetness</a:t>
            </a:r>
          </a:p>
        </p:txBody>
      </p:sp>
      <p:sp>
        <p:nvSpPr>
          <p:cNvPr id="57" name="Arrow: Up-Down 56"/>
          <p:cNvSpPr/>
          <p:nvPr/>
        </p:nvSpPr>
        <p:spPr>
          <a:xfrm>
            <a:off x="9317736" y="2496312"/>
            <a:ext cx="429768" cy="1642960"/>
          </a:xfrm>
          <a:prstGeom prst="up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0" name="Picture 5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6595" y="1057013"/>
            <a:ext cx="1356377" cy="1529057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95944" y="1057013"/>
            <a:ext cx="1543423" cy="1412490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54783" y="4313335"/>
            <a:ext cx="444177" cy="444177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6254" y="4909801"/>
            <a:ext cx="518456" cy="584460"/>
          </a:xfrm>
          <a:prstGeom prst="rect">
            <a:avLst/>
          </a:prstGeom>
        </p:spPr>
      </p:pic>
      <p:sp>
        <p:nvSpPr>
          <p:cNvPr id="66" name="Rectangle: Rounded Corners 65"/>
          <p:cNvSpPr/>
          <p:nvPr/>
        </p:nvSpPr>
        <p:spPr>
          <a:xfrm>
            <a:off x="5886255" y="4854765"/>
            <a:ext cx="518456" cy="63949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7" name="Picture 6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95573" y="4897985"/>
            <a:ext cx="635631" cy="578446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71162" y="4897984"/>
            <a:ext cx="485481" cy="578446"/>
          </a:xfrm>
          <a:prstGeom prst="rect">
            <a:avLst/>
          </a:prstGeom>
        </p:spPr>
      </p:pic>
      <p:pic>
        <p:nvPicPr>
          <p:cNvPr id="71" name="Picture 70"/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2732" b="96175" l="9651" r="89733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877758" y="4513745"/>
            <a:ext cx="1356377" cy="1529057"/>
          </a:xfrm>
          <a:prstGeom prst="rect">
            <a:avLst/>
          </a:prstGeom>
        </p:spPr>
      </p:pic>
      <p:pic>
        <p:nvPicPr>
          <p:cNvPr id="73" name="Picture 7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000700" y="4313335"/>
            <a:ext cx="525625" cy="469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3312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4818" y="240183"/>
            <a:ext cx="4518878" cy="632642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997" y="1809635"/>
            <a:ext cx="5946220" cy="475697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66928" y="163137"/>
            <a:ext cx="459943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Kaplan-Meier </a:t>
            </a:r>
          </a:p>
          <a:p>
            <a:r>
              <a:rPr lang="en-US" sz="4400" b="1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survival curves</a:t>
            </a:r>
          </a:p>
        </p:txBody>
      </p:sp>
    </p:spTree>
    <p:extLst>
      <p:ext uri="{BB962C8B-B14F-4D97-AF65-F5344CB8AC3E}">
        <p14:creationId xmlns:p14="http://schemas.microsoft.com/office/powerpoint/2010/main" val="28546261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5134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Content Placeholder 9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23746" y="157140"/>
            <a:ext cx="9038585" cy="6417396"/>
          </a:xfrm>
          <a:prstGeom prst="rect">
            <a:avLst/>
          </a:prstGeom>
        </p:spPr>
      </p:pic>
      <p:sp>
        <p:nvSpPr>
          <p:cNvPr id="24" name="Title 1"/>
          <p:cNvSpPr>
            <a:spLocks noGrp="1"/>
          </p:cNvSpPr>
          <p:nvPr>
            <p:ph type="title"/>
          </p:nvPr>
        </p:nvSpPr>
        <p:spPr>
          <a:xfrm>
            <a:off x="137160" y="1681171"/>
            <a:ext cx="3410712" cy="3274877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400" b="1" kern="12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0.533</a:t>
            </a:r>
            <a:r>
              <a:rPr lang="en-US" sz="2400" kern="12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12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(0.439 - 0.648)</a:t>
            </a:r>
            <a:br>
              <a:rPr lang="en-US" sz="1800" kern="12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0.494</a:t>
            </a:r>
            <a:r>
              <a:rPr lang="en-US" sz="24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(0.386 - 0.634)</a:t>
            </a:r>
            <a:br>
              <a:rPr lang="en-US" sz="1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0.505</a:t>
            </a:r>
            <a:r>
              <a:rPr lang="en-US" sz="24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(0.361 – 0.708)</a:t>
            </a:r>
            <a:endParaRPr lang="en-US" sz="2400" kern="12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547872" y="1243584"/>
            <a:ext cx="8321040" cy="2468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2927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66" b="96709" l="730" r="99453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248742" y="1690688"/>
            <a:ext cx="3105058" cy="309729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0676" y="2263025"/>
            <a:ext cx="3537345" cy="232580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913" y="2263025"/>
            <a:ext cx="3322577" cy="2325804"/>
          </a:xfrm>
          <a:prstGeom prst="rect">
            <a:avLst/>
          </a:prstGeom>
        </p:spPr>
      </p:pic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did they do?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386458" y="4787981"/>
            <a:ext cx="25420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Expert team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808332" y="4787982"/>
            <a:ext cx="25420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Further education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720328" y="4790146"/>
            <a:ext cx="25420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Two-way referral</a:t>
            </a:r>
          </a:p>
        </p:txBody>
      </p:sp>
    </p:spTree>
    <p:extLst>
      <p:ext uri="{BB962C8B-B14F-4D97-AF65-F5344CB8AC3E}">
        <p14:creationId xmlns:p14="http://schemas.microsoft.com/office/powerpoint/2010/main" val="3953619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 b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Concerns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976031" y="963877"/>
            <a:ext cx="6673425" cy="4930246"/>
          </a:xfrm>
        </p:spPr>
        <p:txBody>
          <a:bodyPr anchor="ctr"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Payments? incentives?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Tertiary hospitals expanding their territories?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Medical consortium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Monopoly?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26766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4319451" cy="1143000"/>
          </a:xfrm>
        </p:spPr>
        <p:txBody>
          <a:bodyPr/>
          <a:lstStyle/>
          <a:p>
            <a:pPr algn="l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eference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599" y="1600201"/>
            <a:ext cx="4406537" cy="4525963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Cai, M., Liu, E., Tao, H., Qian, Z., Fu, Q. J., Lin, X., ... &amp; Ni, Z. (2018). Does A Medical Consortium Influence Health Outcomes of Hospitalized Cancer Patients? An Integrated Care Model in Shanxi, China.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International Journal of Integrated Care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18:7. DOI: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http://doi.org/10.5334/ijic.3588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3142" y="184287"/>
            <a:ext cx="6443874" cy="636161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3927688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424218" y="2366821"/>
            <a:ext cx="5301673" cy="17710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8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18839312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465" y="4626567"/>
            <a:ext cx="10906008" cy="111541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Hospital system in China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16230" r="21987" b="-2"/>
          <a:stretch/>
        </p:blipFill>
        <p:spPr>
          <a:xfrm>
            <a:off x="321628" y="320511"/>
            <a:ext cx="3794760" cy="393097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15662" r="24004" b="1"/>
          <a:stretch/>
        </p:blipFill>
        <p:spPr>
          <a:xfrm>
            <a:off x="4198385" y="320511"/>
            <a:ext cx="3794760" cy="3930978"/>
          </a:xfrm>
          <a:prstGeom prst="rect">
            <a:avLst/>
          </a:prstGeom>
        </p:spPr>
      </p:pic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l="16961" r="28255"/>
          <a:stretch/>
        </p:blipFill>
        <p:spPr>
          <a:xfrm>
            <a:off x="8075142" y="320511"/>
            <a:ext cx="3794760" cy="3930978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0188E89-AF78-40F6-B787-E9BD9C6256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5778706"/>
            <a:ext cx="9144000" cy="0"/>
          </a:xfrm>
          <a:prstGeom prst="line">
            <a:avLst/>
          </a:prstGeom>
          <a:ln w="19050">
            <a:solidFill>
              <a:srgbClr val="C610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745707" y="4293960"/>
            <a:ext cx="12078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Tertiary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572772" y="4293960"/>
            <a:ext cx="15229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Secondary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605214" y="4293960"/>
            <a:ext cx="12304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Primary</a:t>
            </a:r>
          </a:p>
        </p:txBody>
      </p:sp>
    </p:spTree>
    <p:extLst>
      <p:ext uri="{BB962C8B-B14F-4D97-AF65-F5344CB8AC3E}">
        <p14:creationId xmlns:p14="http://schemas.microsoft.com/office/powerpoint/2010/main" val="12197673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2051" r="34326"/>
          <a:stretch/>
        </p:blipFill>
        <p:spPr>
          <a:xfrm>
            <a:off x="6185051" y="10"/>
            <a:ext cx="5997632" cy="6857990"/>
          </a:xfrm>
          <a:custGeom>
            <a:avLst/>
            <a:gdLst>
              <a:gd name="connsiteX0" fmla="*/ 0 w 5997632"/>
              <a:gd name="connsiteY0" fmla="*/ 0 h 6858000"/>
              <a:gd name="connsiteX1" fmla="*/ 5997632 w 5997632"/>
              <a:gd name="connsiteY1" fmla="*/ 0 h 6858000"/>
              <a:gd name="connsiteX2" fmla="*/ 5997632 w 5997632"/>
              <a:gd name="connsiteY2" fmla="*/ 6858000 h 6858000"/>
              <a:gd name="connsiteX3" fmla="*/ 3178693 w 599763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97632" h="6858000">
                <a:moveTo>
                  <a:pt x="0" y="0"/>
                </a:moveTo>
                <a:lnTo>
                  <a:pt x="5997632" y="0"/>
                </a:lnTo>
                <a:lnTo>
                  <a:pt x="5997632" y="6858000"/>
                </a:lnTo>
                <a:lnTo>
                  <a:pt x="3178693" y="6858000"/>
                </a:lnTo>
                <a:close/>
              </a:path>
            </a:pathLst>
          </a:cu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r="11688" b="-1"/>
          <a:stretch/>
        </p:blipFill>
        <p:spPr>
          <a:xfrm>
            <a:off x="-1" y="10"/>
            <a:ext cx="9141744" cy="6857990"/>
          </a:xfrm>
          <a:custGeom>
            <a:avLst/>
            <a:gdLst>
              <a:gd name="connsiteX0" fmla="*/ 0 w 9141744"/>
              <a:gd name="connsiteY0" fmla="*/ 0 h 6863485"/>
              <a:gd name="connsiteX1" fmla="*/ 5963051 w 9141744"/>
              <a:gd name="connsiteY1" fmla="*/ 0 h 6863485"/>
              <a:gd name="connsiteX2" fmla="*/ 9141744 w 9141744"/>
              <a:gd name="connsiteY2" fmla="*/ 6863485 h 6863485"/>
              <a:gd name="connsiteX3" fmla="*/ 0 w 9141744"/>
              <a:gd name="connsiteY3" fmla="*/ 6863485 h 6863485"/>
              <a:gd name="connsiteX4" fmla="*/ 0 w 9141744"/>
              <a:gd name="connsiteY4" fmla="*/ 0 h 6863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41744" h="6863485">
                <a:moveTo>
                  <a:pt x="0" y="0"/>
                </a:moveTo>
                <a:lnTo>
                  <a:pt x="5963051" y="0"/>
                </a:lnTo>
                <a:lnTo>
                  <a:pt x="9141744" y="6863485"/>
                </a:lnTo>
                <a:lnTo>
                  <a:pt x="0" y="6863485"/>
                </a:lnTo>
                <a:lnTo>
                  <a:pt x="0" y="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7875123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19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376597" y="2271099"/>
            <a:ext cx="3901101" cy="1597315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en-US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Medical consortium</a:t>
            </a:r>
          </a:p>
        </p:txBody>
      </p:sp>
      <p:grpSp>
        <p:nvGrpSpPr>
          <p:cNvPr id="29" name="Group 28"/>
          <p:cNvGrpSpPr/>
          <p:nvPr>
            <p:custDataLst>
              <p:custData r:id="rId1"/>
            </p:custDataLst>
          </p:nvPr>
        </p:nvGrpSpPr>
        <p:grpSpPr>
          <a:xfrm>
            <a:off x="5490900" y="249145"/>
            <a:ext cx="5838516" cy="6359709"/>
            <a:chOff x="7840908" y="1394403"/>
            <a:chExt cx="3944692" cy="5071052"/>
          </a:xfrm>
        </p:grpSpPr>
        <p:sp>
          <p:nvSpPr>
            <p:cNvPr id="33" name="矩形 11"/>
            <p:cNvSpPr/>
            <p:nvPr/>
          </p:nvSpPr>
          <p:spPr>
            <a:xfrm>
              <a:off x="7840908" y="1394403"/>
              <a:ext cx="3944692" cy="5071052"/>
            </a:xfrm>
            <a:prstGeom prst="rect">
              <a:avLst/>
            </a:prstGeom>
            <a:noFill/>
            <a:ln w="19050">
              <a:solidFill>
                <a:srgbClr val="003DA5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3DA5"/>
                </a:solidFill>
              </a:endParaRPr>
            </a:p>
          </p:txBody>
        </p:sp>
        <p:sp>
          <p:nvSpPr>
            <p:cNvPr id="35" name="文本框 4"/>
            <p:cNvSpPr txBox="1"/>
            <p:nvPr/>
          </p:nvSpPr>
          <p:spPr>
            <a:xfrm>
              <a:off x="8928162" y="2048875"/>
              <a:ext cx="1601355" cy="2944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Bodoni MT" panose="02070603080606020203" pitchFamily="18" charset="0"/>
                  <a:cs typeface="Times New Roman" panose="02020603050405020304" pitchFamily="18" charset="0"/>
                </a:rPr>
                <a:t>A Tertiary Hospital</a:t>
              </a:r>
              <a:endParaRPr lang="zh-CN" altLang="en-US" dirty="0">
                <a:latin typeface="Bodoni MT" panose="02070603080606020203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6" name="文本框 5"/>
            <p:cNvSpPr txBox="1"/>
            <p:nvPr/>
          </p:nvSpPr>
          <p:spPr>
            <a:xfrm>
              <a:off x="8001855" y="3775259"/>
              <a:ext cx="1275802" cy="5153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Bodoni MT" panose="02070603080606020203" pitchFamily="18" charset="0"/>
                  <a:cs typeface="Times New Roman" panose="02020603050405020304" pitchFamily="18" charset="0"/>
                </a:rPr>
                <a:t>Secondary hospitals</a:t>
              </a:r>
              <a:endParaRPr lang="zh-CN" altLang="en-US" dirty="0">
                <a:latin typeface="Bodoni MT" panose="02070603080606020203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7" name="文本框 7"/>
            <p:cNvSpPr txBox="1"/>
            <p:nvPr/>
          </p:nvSpPr>
          <p:spPr>
            <a:xfrm>
              <a:off x="9292605" y="3730601"/>
              <a:ext cx="872469" cy="5153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Bodoni MT" panose="02070603080606020203" pitchFamily="18" charset="0"/>
                  <a:cs typeface="Times New Roman" panose="02020603050405020304" pitchFamily="18" charset="0"/>
                </a:rPr>
                <a:t>Secondary hospitals</a:t>
              </a:r>
              <a:endParaRPr lang="zh-CN" altLang="en-US" dirty="0">
                <a:latin typeface="Bodoni MT" panose="02070603080606020203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8" name="文本框 8"/>
            <p:cNvSpPr txBox="1"/>
            <p:nvPr/>
          </p:nvSpPr>
          <p:spPr>
            <a:xfrm>
              <a:off x="10013088" y="3795256"/>
              <a:ext cx="1451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/>
                <a:t>……</a:t>
              </a:r>
              <a:endParaRPr lang="zh-CN" altLang="en-US" dirty="0"/>
            </a:p>
          </p:txBody>
        </p:sp>
        <p:sp>
          <p:nvSpPr>
            <p:cNvPr id="39" name="文本框 9"/>
            <p:cNvSpPr txBox="1"/>
            <p:nvPr/>
          </p:nvSpPr>
          <p:spPr>
            <a:xfrm>
              <a:off x="8058514" y="5406666"/>
              <a:ext cx="1226754" cy="5153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Bodoni MT" panose="02070603080606020203" pitchFamily="18" charset="0"/>
                  <a:cs typeface="Times New Roman" panose="02020603050405020304" pitchFamily="18" charset="0"/>
                </a:rPr>
                <a:t>Primary hospitals……</a:t>
              </a:r>
              <a:endParaRPr lang="zh-CN" altLang="en-US" dirty="0">
                <a:latin typeface="Bodoni MT" panose="02070603080606020203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0" name="文本框 10"/>
            <p:cNvSpPr txBox="1"/>
            <p:nvPr/>
          </p:nvSpPr>
          <p:spPr>
            <a:xfrm>
              <a:off x="9709462" y="5406666"/>
              <a:ext cx="1700207" cy="5153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Bodoni MT" panose="02070603080606020203" pitchFamily="18" charset="0"/>
                  <a:cs typeface="Times New Roman" panose="02020603050405020304" pitchFamily="18" charset="0"/>
                </a:rPr>
                <a:t>Community health centers……</a:t>
              </a:r>
              <a:endParaRPr lang="zh-CN" altLang="en-US" dirty="0">
                <a:latin typeface="Bodoni MT" panose="02070603080606020203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41" name="直接箭头连接符 13"/>
            <p:cNvCxnSpPr>
              <a:endCxn id="36" idx="0"/>
            </p:cNvCxnSpPr>
            <p:nvPr/>
          </p:nvCxnSpPr>
          <p:spPr>
            <a:xfrm flipH="1">
              <a:off x="8639756" y="2418810"/>
              <a:ext cx="501930" cy="1356450"/>
            </a:xfrm>
            <a:prstGeom prst="straightConnector1">
              <a:avLst/>
            </a:prstGeom>
            <a:ln w="9525" cap="flat" cmpd="sng" algn="ctr">
              <a:solidFill>
                <a:srgbClr val="003DA5"/>
              </a:solidFill>
              <a:prstDash val="solid"/>
              <a:round/>
              <a:headEnd type="arrow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2" name="直接箭头连接符 18"/>
            <p:cNvCxnSpPr>
              <a:endCxn id="37" idx="0"/>
            </p:cNvCxnSpPr>
            <p:nvPr/>
          </p:nvCxnSpPr>
          <p:spPr>
            <a:xfrm>
              <a:off x="9700745" y="2424748"/>
              <a:ext cx="28094" cy="1305853"/>
            </a:xfrm>
            <a:prstGeom prst="straightConnector1">
              <a:avLst/>
            </a:prstGeom>
            <a:ln w="9525" cap="flat" cmpd="sng" algn="ctr">
              <a:solidFill>
                <a:srgbClr val="003DA5"/>
              </a:solidFill>
              <a:prstDash val="solid"/>
              <a:round/>
              <a:headEnd type="arrow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3" name="直接箭头连接符 19"/>
            <p:cNvCxnSpPr/>
            <p:nvPr/>
          </p:nvCxnSpPr>
          <p:spPr>
            <a:xfrm>
              <a:off x="10165073" y="2449234"/>
              <a:ext cx="573950" cy="1234532"/>
            </a:xfrm>
            <a:prstGeom prst="straightConnector1">
              <a:avLst/>
            </a:prstGeom>
            <a:ln w="9525" cap="flat" cmpd="sng" algn="ctr">
              <a:solidFill>
                <a:srgbClr val="003DA5"/>
              </a:solidFill>
              <a:prstDash val="solid"/>
              <a:round/>
              <a:headEnd type="arrow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4" name="直接箭头连接符 22"/>
            <p:cNvCxnSpPr>
              <a:endCxn id="40" idx="0"/>
            </p:cNvCxnSpPr>
            <p:nvPr/>
          </p:nvCxnSpPr>
          <p:spPr>
            <a:xfrm>
              <a:off x="9920067" y="4547567"/>
              <a:ext cx="639499" cy="859099"/>
            </a:xfrm>
            <a:prstGeom prst="straightConnector1">
              <a:avLst/>
            </a:prstGeom>
            <a:ln w="9525" cap="flat" cmpd="sng" algn="ctr">
              <a:solidFill>
                <a:srgbClr val="003DA5"/>
              </a:solidFill>
              <a:prstDash val="solid"/>
              <a:round/>
              <a:headEnd type="arrow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5" name="直接箭头连接符 23"/>
            <p:cNvCxnSpPr>
              <a:endCxn id="39" idx="0"/>
            </p:cNvCxnSpPr>
            <p:nvPr/>
          </p:nvCxnSpPr>
          <p:spPr>
            <a:xfrm flipH="1">
              <a:off x="8671891" y="4561078"/>
              <a:ext cx="682939" cy="845588"/>
            </a:xfrm>
            <a:prstGeom prst="straightConnector1">
              <a:avLst/>
            </a:prstGeom>
            <a:ln w="9525" cap="flat" cmpd="sng" algn="ctr">
              <a:solidFill>
                <a:srgbClr val="003DA5"/>
              </a:solidFill>
              <a:prstDash val="solid"/>
              <a:round/>
              <a:headEnd type="arrow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6" name="直接箭头连接符 31"/>
            <p:cNvCxnSpPr/>
            <p:nvPr/>
          </p:nvCxnSpPr>
          <p:spPr>
            <a:xfrm>
              <a:off x="11430967" y="2202403"/>
              <a:ext cx="0" cy="3506222"/>
            </a:xfrm>
            <a:prstGeom prst="straightConnector1">
              <a:avLst/>
            </a:prstGeom>
            <a:ln w="76200">
              <a:solidFill>
                <a:srgbClr val="003DA5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文本框 33"/>
            <p:cNvSpPr txBox="1"/>
            <p:nvPr/>
          </p:nvSpPr>
          <p:spPr>
            <a:xfrm>
              <a:off x="8477246" y="1553700"/>
              <a:ext cx="2503186" cy="3681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solidFill>
                    <a:srgbClr val="003DA5"/>
                  </a:solidFill>
                  <a:latin typeface="Arial Black" panose="020B0A04020102020204" pitchFamily="34" charset="0"/>
                </a:rPr>
                <a:t>Vertical Integration</a:t>
              </a:r>
              <a:endParaRPr lang="zh-CN" altLang="en-US" sz="2400" dirty="0">
                <a:solidFill>
                  <a:srgbClr val="003DA5"/>
                </a:solidFill>
                <a:latin typeface="Arial Black" panose="020B0A040201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85147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 question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609600" y="3025413"/>
            <a:ext cx="36840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Medical consortium</a:t>
            </a:r>
            <a:endParaRPr lang="en-US" sz="3200" b="1" dirty="0"/>
          </a:p>
        </p:txBody>
      </p:sp>
      <p:sp>
        <p:nvSpPr>
          <p:cNvPr id="5" name="文本框 4"/>
          <p:cNvSpPr txBox="1"/>
          <p:nvPr/>
        </p:nvSpPr>
        <p:spPr>
          <a:xfrm>
            <a:off x="7175862" y="3025414"/>
            <a:ext cx="36597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Patients’ outcomes</a:t>
            </a:r>
            <a:endParaRPr lang="en-US" sz="3200" b="1" dirty="0"/>
          </a:p>
        </p:txBody>
      </p:sp>
      <p:cxnSp>
        <p:nvCxnSpPr>
          <p:cNvPr id="8" name="直接箭头连接符 7"/>
          <p:cNvCxnSpPr>
            <a:stCxn id="4" idx="3"/>
            <a:endCxn id="5" idx="1"/>
          </p:cNvCxnSpPr>
          <p:nvPr/>
        </p:nvCxnSpPr>
        <p:spPr>
          <a:xfrm>
            <a:off x="4293622" y="3317801"/>
            <a:ext cx="2882240" cy="1"/>
          </a:xfrm>
          <a:prstGeom prst="straightConnector1">
            <a:avLst/>
          </a:prstGeom>
          <a:ln w="76200">
            <a:solidFill>
              <a:srgbClr val="003DA5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5324503" y="1830436"/>
            <a:ext cx="129757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b="1" dirty="0">
                <a:solidFill>
                  <a:srgbClr val="003DA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2759325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DE09615D-24FD-4086-87D4-3BC6FF4383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483095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2CD1987F-8813-4F4A-BE57-BB00FB4F08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35825" y="1362584"/>
            <a:ext cx="4434841" cy="1454051"/>
          </a:xfrm>
        </p:spPr>
        <p:txBody>
          <a:bodyPr>
            <a:norm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Study sample</a:t>
            </a:r>
          </a:p>
        </p:txBody>
      </p:sp>
      <p:sp>
        <p:nvSpPr>
          <p:cNvPr id="35" name="Freeform 67">
            <a:extLst>
              <a:ext uri="{FF2B5EF4-FFF2-40B4-BE49-F238E27FC236}">
                <a16:creationId xmlns:a16="http://schemas.microsoft.com/office/drawing/2014/main" id="{68C00EAE-4816-44D0-8DA9-3F070179BA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153036"/>
            <a:ext cx="3242130" cy="2704964"/>
          </a:xfrm>
          <a:custGeom>
            <a:avLst/>
            <a:gdLst>
              <a:gd name="connsiteX0" fmla="*/ 1465277 w 3242130"/>
              <a:gd name="connsiteY0" fmla="*/ 0 h 2704964"/>
              <a:gd name="connsiteX1" fmla="*/ 3242130 w 3242130"/>
              <a:gd name="connsiteY1" fmla="*/ 1776853 h 2704964"/>
              <a:gd name="connsiteX2" fmla="*/ 3027674 w 3242130"/>
              <a:gd name="connsiteY2" fmla="*/ 2623807 h 2704964"/>
              <a:gd name="connsiteX3" fmla="*/ 2978369 w 3242130"/>
              <a:gd name="connsiteY3" fmla="*/ 2704964 h 2704964"/>
              <a:gd name="connsiteX4" fmla="*/ 0 w 3242130"/>
              <a:gd name="connsiteY4" fmla="*/ 2704964 h 2704964"/>
              <a:gd name="connsiteX5" fmla="*/ 0 w 3242130"/>
              <a:gd name="connsiteY5" fmla="*/ 772542 h 2704964"/>
              <a:gd name="connsiteX6" fmla="*/ 94171 w 3242130"/>
              <a:gd name="connsiteY6" fmla="*/ 646610 h 2704964"/>
              <a:gd name="connsiteX7" fmla="*/ 1465277 w 3242130"/>
              <a:gd name="connsiteY7" fmla="*/ 0 h 2704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242130" h="2704964">
                <a:moveTo>
                  <a:pt x="1465277" y="0"/>
                </a:moveTo>
                <a:cubicBezTo>
                  <a:pt x="2446606" y="0"/>
                  <a:pt x="3242130" y="795524"/>
                  <a:pt x="3242130" y="1776853"/>
                </a:cubicBezTo>
                <a:cubicBezTo>
                  <a:pt x="3242130" y="2083519"/>
                  <a:pt x="3164442" y="2372039"/>
                  <a:pt x="3027674" y="2623807"/>
                </a:cubicBezTo>
                <a:lnTo>
                  <a:pt x="2978369" y="2704964"/>
                </a:lnTo>
                <a:lnTo>
                  <a:pt x="0" y="2704964"/>
                </a:lnTo>
                <a:lnTo>
                  <a:pt x="0" y="772542"/>
                </a:lnTo>
                <a:lnTo>
                  <a:pt x="94171" y="646610"/>
                </a:lnTo>
                <a:cubicBezTo>
                  <a:pt x="420072" y="251709"/>
                  <a:pt x="913280" y="0"/>
                  <a:pt x="1465277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D5391212-5277-4C05-9E96-E724C9611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75971" y="2816635"/>
            <a:ext cx="2865340" cy="2865340"/>
          </a:xfrm>
          <a:prstGeom prst="ellipse">
            <a:avLst/>
          </a:pr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 65">
            <a:extLst>
              <a:ext uri="{FF2B5EF4-FFF2-40B4-BE49-F238E27FC236}">
                <a16:creationId xmlns:a16="http://schemas.microsoft.com/office/drawing/2014/main" id="{0B331F10-0144-4133-AB48-EDEFB35465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4090921" cy="3465906"/>
          </a:xfrm>
          <a:custGeom>
            <a:avLst/>
            <a:gdLst>
              <a:gd name="connsiteX0" fmla="*/ 0 w 4090921"/>
              <a:gd name="connsiteY0" fmla="*/ 0 h 3465906"/>
              <a:gd name="connsiteX1" fmla="*/ 3746474 w 4090921"/>
              <a:gd name="connsiteY1" fmla="*/ 0 h 3465906"/>
              <a:gd name="connsiteX2" fmla="*/ 3817144 w 4090921"/>
              <a:gd name="connsiteY2" fmla="*/ 116327 h 3465906"/>
              <a:gd name="connsiteX3" fmla="*/ 4090921 w 4090921"/>
              <a:gd name="connsiteY3" fmla="*/ 1197557 h 3465906"/>
              <a:gd name="connsiteX4" fmla="*/ 1822572 w 4090921"/>
              <a:gd name="connsiteY4" fmla="*/ 3465906 h 3465906"/>
              <a:gd name="connsiteX5" fmla="*/ 72204 w 4090921"/>
              <a:gd name="connsiteY5" fmla="*/ 2640438 h 3465906"/>
              <a:gd name="connsiteX6" fmla="*/ 0 w 4090921"/>
              <a:gd name="connsiteY6" fmla="*/ 2543882 h 3465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90921" h="3465906">
                <a:moveTo>
                  <a:pt x="0" y="0"/>
                </a:moveTo>
                <a:lnTo>
                  <a:pt x="3746474" y="0"/>
                </a:lnTo>
                <a:lnTo>
                  <a:pt x="3817144" y="116327"/>
                </a:lnTo>
                <a:cubicBezTo>
                  <a:pt x="3991744" y="437737"/>
                  <a:pt x="4090921" y="806065"/>
                  <a:pt x="4090921" y="1197557"/>
                </a:cubicBezTo>
                <a:cubicBezTo>
                  <a:pt x="4090921" y="2450332"/>
                  <a:pt x="3075348" y="3465906"/>
                  <a:pt x="1822572" y="3465906"/>
                </a:cubicBezTo>
                <a:cubicBezTo>
                  <a:pt x="1117886" y="3465906"/>
                  <a:pt x="488252" y="3144572"/>
                  <a:pt x="72204" y="2640438"/>
                </a:cubicBezTo>
                <a:lnTo>
                  <a:pt x="0" y="2543882"/>
                </a:ln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alphaModFix/>
          </a:blip>
          <a:srcRect l="12045" r="1701" b="-1"/>
          <a:stretch/>
        </p:blipFill>
        <p:spPr>
          <a:xfrm>
            <a:off x="20" y="4310923"/>
            <a:ext cx="3083422" cy="2547077"/>
          </a:xfrm>
          <a:custGeom>
            <a:avLst/>
            <a:gdLst>
              <a:gd name="connsiteX0" fmla="*/ 1464476 w 3083442"/>
              <a:gd name="connsiteY0" fmla="*/ 0 h 2547077"/>
              <a:gd name="connsiteX1" fmla="*/ 3083442 w 3083442"/>
              <a:gd name="connsiteY1" fmla="*/ 1618966 h 2547077"/>
              <a:gd name="connsiteX2" fmla="*/ 2806948 w 3083442"/>
              <a:gd name="connsiteY2" fmla="*/ 2524145 h 2547077"/>
              <a:gd name="connsiteX3" fmla="*/ 2789800 w 3083442"/>
              <a:gd name="connsiteY3" fmla="*/ 2547077 h 2547077"/>
              <a:gd name="connsiteX4" fmla="*/ 139152 w 3083442"/>
              <a:gd name="connsiteY4" fmla="*/ 2547077 h 2547077"/>
              <a:gd name="connsiteX5" fmla="*/ 122004 w 3083442"/>
              <a:gd name="connsiteY5" fmla="*/ 2524145 h 2547077"/>
              <a:gd name="connsiteX6" fmla="*/ 40911 w 3083442"/>
              <a:gd name="connsiteY6" fmla="*/ 2390661 h 2547077"/>
              <a:gd name="connsiteX7" fmla="*/ 0 w 3083442"/>
              <a:gd name="connsiteY7" fmla="*/ 2305737 h 2547077"/>
              <a:gd name="connsiteX8" fmla="*/ 0 w 3083442"/>
              <a:gd name="connsiteY8" fmla="*/ 932195 h 2547077"/>
              <a:gd name="connsiteX9" fmla="*/ 40911 w 3083442"/>
              <a:gd name="connsiteY9" fmla="*/ 847271 h 2547077"/>
              <a:gd name="connsiteX10" fmla="*/ 1464476 w 3083442"/>
              <a:gd name="connsiteY10" fmla="*/ 0 h 2547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083442" h="2547077">
                <a:moveTo>
                  <a:pt x="1464476" y="0"/>
                </a:moveTo>
                <a:cubicBezTo>
                  <a:pt x="2358607" y="0"/>
                  <a:pt x="3083442" y="724836"/>
                  <a:pt x="3083442" y="1618966"/>
                </a:cubicBezTo>
                <a:cubicBezTo>
                  <a:pt x="3083442" y="1954265"/>
                  <a:pt x="2981512" y="2265757"/>
                  <a:pt x="2806948" y="2524145"/>
                </a:cubicBezTo>
                <a:lnTo>
                  <a:pt x="2789800" y="2547077"/>
                </a:lnTo>
                <a:lnTo>
                  <a:pt x="139152" y="2547077"/>
                </a:lnTo>
                <a:lnTo>
                  <a:pt x="122004" y="2524145"/>
                </a:lnTo>
                <a:cubicBezTo>
                  <a:pt x="92910" y="2481081"/>
                  <a:pt x="65834" y="2436541"/>
                  <a:pt x="40911" y="2390661"/>
                </a:cubicBezTo>
                <a:lnTo>
                  <a:pt x="0" y="2305737"/>
                </a:lnTo>
                <a:lnTo>
                  <a:pt x="0" y="932195"/>
                </a:lnTo>
                <a:lnTo>
                  <a:pt x="40911" y="847271"/>
                </a:lnTo>
                <a:cubicBezTo>
                  <a:pt x="315065" y="342598"/>
                  <a:pt x="849762" y="0"/>
                  <a:pt x="1464476" y="0"/>
                </a:cubicBezTo>
                <a:close/>
              </a:path>
            </a:pathLst>
          </a:custGeom>
          <a:effectLst>
            <a:softEdge rad="0"/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alphaModFix/>
          </a:blip>
          <a:srcRect l="23871" r="12378" b="-2"/>
          <a:stretch/>
        </p:blipFill>
        <p:spPr>
          <a:xfrm>
            <a:off x="3532736" y="2984162"/>
            <a:ext cx="2555402" cy="2555402"/>
          </a:xfrm>
          <a:custGeom>
            <a:avLst/>
            <a:gdLst>
              <a:gd name="connsiteX0" fmla="*/ 3028805 w 6057610"/>
              <a:gd name="connsiteY0" fmla="*/ 0 h 6057610"/>
              <a:gd name="connsiteX1" fmla="*/ 6057610 w 6057610"/>
              <a:gd name="connsiteY1" fmla="*/ 3028805 h 6057610"/>
              <a:gd name="connsiteX2" fmla="*/ 3028805 w 6057610"/>
              <a:gd name="connsiteY2" fmla="*/ 6057610 h 6057610"/>
              <a:gd name="connsiteX3" fmla="*/ 0 w 6057610"/>
              <a:gd name="connsiteY3" fmla="*/ 3028805 h 6057610"/>
              <a:gd name="connsiteX4" fmla="*/ 3028805 w 6057610"/>
              <a:gd name="connsiteY4" fmla="*/ 0 h 6057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57610" h="6057610">
                <a:moveTo>
                  <a:pt x="3028805" y="0"/>
                </a:moveTo>
                <a:cubicBezTo>
                  <a:pt x="4701568" y="0"/>
                  <a:pt x="6057610" y="1356042"/>
                  <a:pt x="6057610" y="3028805"/>
                </a:cubicBezTo>
                <a:cubicBezTo>
                  <a:pt x="6057610" y="4701568"/>
                  <a:pt x="4701568" y="6057610"/>
                  <a:pt x="3028805" y="6057610"/>
                </a:cubicBezTo>
                <a:cubicBezTo>
                  <a:pt x="1356042" y="6057610"/>
                  <a:pt x="0" y="4701568"/>
                  <a:pt x="0" y="3028805"/>
                </a:cubicBezTo>
                <a:cubicBezTo>
                  <a:pt x="0" y="1356042"/>
                  <a:pt x="1356042" y="0"/>
                  <a:pt x="3028805" y="0"/>
                </a:cubicBezTo>
                <a:close/>
              </a:path>
            </a:pathLst>
          </a:custGeom>
          <a:effectLst>
            <a:softEdge rad="0"/>
          </a:effectLst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5">
            <a:alphaModFix/>
          </a:blip>
          <a:srcRect l="15282" r="10744" b="2"/>
          <a:stretch/>
        </p:blipFill>
        <p:spPr>
          <a:xfrm>
            <a:off x="1" y="-1"/>
            <a:ext cx="3943111" cy="3318096"/>
          </a:xfrm>
          <a:custGeom>
            <a:avLst/>
            <a:gdLst>
              <a:gd name="connsiteX0" fmla="*/ 73119 w 3943111"/>
              <a:gd name="connsiteY0" fmla="*/ 0 h 3318096"/>
              <a:gd name="connsiteX1" fmla="*/ 3572026 w 3943111"/>
              <a:gd name="connsiteY1" fmla="*/ 0 h 3318096"/>
              <a:gd name="connsiteX2" fmla="*/ 3580957 w 3943111"/>
              <a:gd name="connsiteY2" fmla="*/ 11944 h 3318096"/>
              <a:gd name="connsiteX3" fmla="*/ 3943111 w 3943111"/>
              <a:gd name="connsiteY3" fmla="*/ 1197557 h 3318096"/>
              <a:gd name="connsiteX4" fmla="*/ 1822572 w 3943111"/>
              <a:gd name="connsiteY4" fmla="*/ 3318096 h 3318096"/>
              <a:gd name="connsiteX5" fmla="*/ 64188 w 3943111"/>
              <a:gd name="connsiteY5" fmla="*/ 2383171 h 3318096"/>
              <a:gd name="connsiteX6" fmla="*/ 0 w 3943111"/>
              <a:gd name="connsiteY6" fmla="*/ 2277515 h 3318096"/>
              <a:gd name="connsiteX7" fmla="*/ 0 w 3943111"/>
              <a:gd name="connsiteY7" fmla="*/ 117600 h 3318096"/>
              <a:gd name="connsiteX8" fmla="*/ 64188 w 3943111"/>
              <a:gd name="connsiteY8" fmla="*/ 11944 h 331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43111" h="3318096">
                <a:moveTo>
                  <a:pt x="73119" y="0"/>
                </a:moveTo>
                <a:lnTo>
                  <a:pt x="3572026" y="0"/>
                </a:lnTo>
                <a:lnTo>
                  <a:pt x="3580957" y="11944"/>
                </a:lnTo>
                <a:cubicBezTo>
                  <a:pt x="3809602" y="350384"/>
                  <a:pt x="3943111" y="758379"/>
                  <a:pt x="3943111" y="1197557"/>
                </a:cubicBezTo>
                <a:cubicBezTo>
                  <a:pt x="3943111" y="2368699"/>
                  <a:pt x="2993714" y="3318096"/>
                  <a:pt x="1822572" y="3318096"/>
                </a:cubicBezTo>
                <a:cubicBezTo>
                  <a:pt x="1090609" y="3318096"/>
                  <a:pt x="445264" y="2947238"/>
                  <a:pt x="64188" y="2383171"/>
                </a:cubicBezTo>
                <a:lnTo>
                  <a:pt x="0" y="2277515"/>
                </a:lnTo>
                <a:lnTo>
                  <a:pt x="0" y="117600"/>
                </a:lnTo>
                <a:lnTo>
                  <a:pt x="64188" y="11944"/>
                </a:lnTo>
                <a:close/>
              </a:path>
            </a:pathLst>
          </a:custGeom>
          <a:effectLst>
            <a:softEdge rad="0"/>
          </a:effectLst>
        </p:spPr>
      </p:pic>
      <p:sp>
        <p:nvSpPr>
          <p:cNvPr id="7" name="Rectangle 6"/>
          <p:cNvSpPr/>
          <p:nvPr/>
        </p:nvSpPr>
        <p:spPr>
          <a:xfrm>
            <a:off x="2601829" y="3651328"/>
            <a:ext cx="10647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 = 2,803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4276283" y="1038986"/>
            <a:ext cx="10647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 = 8,193</a:t>
            </a:r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3000378" y="6199874"/>
            <a:ext cx="10647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 = 8,193</a:t>
            </a:r>
            <a:endParaRPr lang="en-US" dirty="0"/>
          </a:p>
        </p:txBody>
      </p:sp>
      <p:sp>
        <p:nvSpPr>
          <p:cNvPr id="37" name="内容占位符 2"/>
          <p:cNvSpPr>
            <a:spLocks noGrp="1"/>
          </p:cNvSpPr>
          <p:nvPr>
            <p:ph idx="1"/>
          </p:nvPr>
        </p:nvSpPr>
        <p:spPr>
          <a:xfrm>
            <a:off x="6821812" y="2844228"/>
            <a:ext cx="4245864" cy="2837747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Cancer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Secondary hospitals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Treatment &amp; Control</a:t>
            </a:r>
          </a:p>
        </p:txBody>
      </p:sp>
    </p:spTree>
    <p:extLst>
      <p:ext uri="{BB962C8B-B14F-4D97-AF65-F5344CB8AC3E}">
        <p14:creationId xmlns:p14="http://schemas.microsoft.com/office/powerpoint/2010/main" val="26261122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24"/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603" b="89770" l="602" r="98594">
                        <a14:foregroundMark x1="52410" y1="26096" x2="52410" y2="26096"/>
                        <a14:foregroundMark x1="66064" y1="63466" x2="66064" y2="63466"/>
                        <a14:foregroundMark x1="28715" y1="72860" x2="28715" y2="72860"/>
                        <a14:foregroundMark x1="40161" y1="65971" x2="40161" y2="65971"/>
                        <a14:foregroundMark x1="38956" y1="57620" x2="38956" y2="57620"/>
                        <a14:foregroundMark x1="17470" y1="53027" x2="17470" y2="5302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4953767" y="1119346"/>
            <a:ext cx="1361482" cy="1309538"/>
          </a:xfrm>
          <a:prstGeom prst="rect">
            <a:avLst/>
          </a:prstGeom>
        </p:spPr>
      </p:pic>
      <p:pic>
        <p:nvPicPr>
          <p:cNvPr id="5" name="图片 3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603" b="89770" l="602" r="98594">
                        <a14:foregroundMark x1="52410" y1="26096" x2="52410" y2="26096"/>
                        <a14:foregroundMark x1="66064" y1="63466" x2="66064" y2="63466"/>
                        <a14:foregroundMark x1="28715" y1="72860" x2="28715" y2="72860"/>
                        <a14:foregroundMark x1="40161" y1="65971" x2="40161" y2="65971"/>
                        <a14:foregroundMark x1="38956" y1="57620" x2="38956" y2="57620"/>
                        <a14:foregroundMark x1="17470" y1="53027" x2="17470" y2="53027"/>
                      </a14:backgroundRemoval>
                    </a14:imgEffect>
                    <a14:imgEffect>
                      <a14:saturation sa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4953767" y="4228489"/>
            <a:ext cx="1443486" cy="1388414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713232" y="2176272"/>
            <a:ext cx="2368296" cy="235915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>
            <a:stCxn id="6" idx="6"/>
            <a:endCxn id="4" idx="3"/>
          </p:cNvCxnSpPr>
          <p:nvPr/>
        </p:nvCxnSpPr>
        <p:spPr>
          <a:xfrm flipV="1">
            <a:off x="3081528" y="1774115"/>
            <a:ext cx="1872239" cy="15817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6" idx="6"/>
            <a:endCxn id="5" idx="3"/>
          </p:cNvCxnSpPr>
          <p:nvPr/>
        </p:nvCxnSpPr>
        <p:spPr>
          <a:xfrm>
            <a:off x="3081528" y="3355848"/>
            <a:ext cx="1872239" cy="15668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4" idx="1"/>
          </p:cNvCxnSpPr>
          <p:nvPr/>
        </p:nvCxnSpPr>
        <p:spPr>
          <a:xfrm>
            <a:off x="6315249" y="1774115"/>
            <a:ext cx="205151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5" idx="1"/>
            <a:endCxn id="17" idx="1"/>
          </p:cNvCxnSpPr>
          <p:nvPr/>
        </p:nvCxnSpPr>
        <p:spPr>
          <a:xfrm>
            <a:off x="6397253" y="4922696"/>
            <a:ext cx="19695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8366760" y="1362456"/>
            <a:ext cx="2331720" cy="98755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rgbClr val="306EA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30%</a:t>
            </a:r>
          </a:p>
        </p:txBody>
      </p:sp>
      <p:sp>
        <p:nvSpPr>
          <p:cNvPr id="17" name="Rectangle 16"/>
          <p:cNvSpPr/>
          <p:nvPr/>
        </p:nvSpPr>
        <p:spPr>
          <a:xfrm>
            <a:off x="8366760" y="4428920"/>
            <a:ext cx="2331720" cy="98755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10%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813175" y="650212"/>
            <a:ext cx="17246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306EA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Treatment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087672" y="5616903"/>
            <a:ext cx="12275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Control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366760" y="658166"/>
            <a:ext cx="25768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Mortality rates</a:t>
            </a:r>
          </a:p>
        </p:txBody>
      </p:sp>
      <p:sp>
        <p:nvSpPr>
          <p:cNvPr id="23" name="Arrow: Up-Down 22"/>
          <p:cNvSpPr/>
          <p:nvPr/>
        </p:nvSpPr>
        <p:spPr>
          <a:xfrm>
            <a:off x="9317736" y="2496312"/>
            <a:ext cx="429768" cy="1642960"/>
          </a:xfrm>
          <a:prstGeom prst="up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6145" y="2496312"/>
            <a:ext cx="894720" cy="603416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6145" y="3214160"/>
            <a:ext cx="894720" cy="603416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1510153" y="3501885"/>
            <a:ext cx="8947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2637915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/>
          <p:cNvSpPr/>
          <p:nvPr/>
        </p:nvSpPr>
        <p:spPr>
          <a:xfrm>
            <a:off x="713232" y="2176272"/>
            <a:ext cx="2368296" cy="2359152"/>
          </a:xfrm>
          <a:prstGeom prst="ellipse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>
            <a:stCxn id="6" idx="6"/>
          </p:cNvCxnSpPr>
          <p:nvPr/>
        </p:nvCxnSpPr>
        <p:spPr>
          <a:xfrm flipV="1">
            <a:off x="3081528" y="1774115"/>
            <a:ext cx="1872239" cy="15817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stCxn id="6" idx="6"/>
          </p:cNvCxnSpPr>
          <p:nvPr/>
        </p:nvCxnSpPr>
        <p:spPr>
          <a:xfrm>
            <a:off x="3081528" y="3355848"/>
            <a:ext cx="1872239" cy="15668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6315249" y="1774115"/>
            <a:ext cx="205151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6397253" y="4922696"/>
            <a:ext cx="19695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813175" y="650212"/>
            <a:ext cx="17246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306EA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Treatment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087672" y="5616903"/>
            <a:ext cx="12275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Control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608119" y="588657"/>
            <a:ext cx="17190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Sweetness</a:t>
            </a:r>
          </a:p>
        </p:txBody>
      </p:sp>
      <p:sp>
        <p:nvSpPr>
          <p:cNvPr id="16" name="Arrow: Up-Down 15"/>
          <p:cNvSpPr/>
          <p:nvPr/>
        </p:nvSpPr>
        <p:spPr>
          <a:xfrm>
            <a:off x="9317736" y="2496312"/>
            <a:ext cx="429768" cy="1642960"/>
          </a:xfrm>
          <a:prstGeom prst="up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8046" y="4301977"/>
            <a:ext cx="1314926" cy="1314926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95944" y="4285576"/>
            <a:ext cx="1847088" cy="1612797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76595" y="1057013"/>
            <a:ext cx="1356377" cy="1529057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95944" y="1057013"/>
            <a:ext cx="1543423" cy="1412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2048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5838694" y="219774"/>
            <a:ext cx="4974773" cy="6430962"/>
          </a:xfrm>
          <a:prstGeom prst="rect">
            <a:avLst/>
          </a:prstGeom>
          <a:noFill/>
          <a:ln w="19050">
            <a:solidFill>
              <a:srgbClr val="003DA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3DA5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400074" y="1060282"/>
            <a:ext cx="19785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03DA5"/>
                </a:solidFill>
                <a:latin typeface="Bodoni MT" panose="02070603080606020203" pitchFamily="18" charset="0"/>
                <a:cs typeface="Times New Roman" panose="02020603050405020304" pitchFamily="18" charset="0"/>
              </a:rPr>
              <a:t>Shanxi Provincial Cancer Hospital </a:t>
            </a:r>
            <a:endParaRPr lang="zh-CN" altLang="en-US" dirty="0">
              <a:solidFill>
                <a:srgbClr val="003DA5"/>
              </a:solidFill>
              <a:latin typeface="Bodoni MT" panose="02070603080606020203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169482" y="2253898"/>
            <a:ext cx="14518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03DA5"/>
                </a:solidFill>
                <a:latin typeface="Bodoni MT" panose="02070603080606020203" pitchFamily="18" charset="0"/>
                <a:cs typeface="Times New Roman" panose="02020603050405020304" pitchFamily="18" charset="0"/>
              </a:rPr>
              <a:t>Secondary hospitals</a:t>
            </a:r>
            <a:endParaRPr lang="zh-CN" altLang="en-US" dirty="0">
              <a:solidFill>
                <a:srgbClr val="003DA5"/>
              </a:solidFill>
              <a:latin typeface="Bodoni MT" panose="02070603080606020203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304101" y="2254709"/>
            <a:ext cx="14518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03DA5"/>
                </a:solidFill>
                <a:latin typeface="Bodoni MT" panose="02070603080606020203" pitchFamily="18" charset="0"/>
                <a:cs typeface="Times New Roman" panose="02020603050405020304" pitchFamily="18" charset="0"/>
              </a:rPr>
              <a:t>Secondary hospitals</a:t>
            </a:r>
            <a:endParaRPr lang="zh-CN" altLang="en-US" dirty="0">
              <a:solidFill>
                <a:srgbClr val="003DA5"/>
              </a:solidFill>
              <a:latin typeface="Bodoni MT" panose="02070603080606020203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" name="直接箭头连接符 10"/>
          <p:cNvCxnSpPr/>
          <p:nvPr/>
        </p:nvCxnSpPr>
        <p:spPr>
          <a:xfrm flipH="1">
            <a:off x="6715673" y="1726033"/>
            <a:ext cx="432455" cy="489026"/>
          </a:xfrm>
          <a:prstGeom prst="straightConnector1">
            <a:avLst/>
          </a:prstGeom>
          <a:ln w="9525" cap="flat" cmpd="sng" algn="ctr">
            <a:solidFill>
              <a:srgbClr val="003DA5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>
            <a:endCxn id="7" idx="0"/>
          </p:cNvCxnSpPr>
          <p:nvPr/>
        </p:nvCxnSpPr>
        <p:spPr>
          <a:xfrm>
            <a:off x="7616838" y="1714730"/>
            <a:ext cx="413199" cy="539979"/>
          </a:xfrm>
          <a:prstGeom prst="straightConnector1">
            <a:avLst/>
          </a:prstGeom>
          <a:ln w="9525" cap="flat" cmpd="sng" algn="ctr">
            <a:solidFill>
              <a:srgbClr val="003DA5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8720890" y="2253897"/>
            <a:ext cx="18190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Bodoni MT" panose="02070603080606020203" pitchFamily="18" charset="0"/>
                <a:cs typeface="Times New Roman" panose="02020603050405020304" pitchFamily="18" charset="0"/>
              </a:rPr>
              <a:t>Other secondary hospitals</a:t>
            </a:r>
            <a:endParaRPr lang="zh-CN" altLang="en-US" dirty="0">
              <a:latin typeface="Bodoni MT" panose="02070603080606020203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3" name="直接连接符 22"/>
          <p:cNvCxnSpPr/>
          <p:nvPr/>
        </p:nvCxnSpPr>
        <p:spPr>
          <a:xfrm>
            <a:off x="8594419" y="397718"/>
            <a:ext cx="20051" cy="61052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5" name="图片 24"/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603" b="89770" l="602" r="98594">
                        <a14:foregroundMark x1="52410" y1="26096" x2="52410" y2="26096"/>
                        <a14:foregroundMark x1="66064" y1="63466" x2="66064" y2="63466"/>
                        <a14:foregroundMark x1="28715" y1="72860" x2="28715" y2="72860"/>
                        <a14:foregroundMark x1="40161" y1="65971" x2="40161" y2="65971"/>
                        <a14:foregroundMark x1="38956" y1="57620" x2="38956" y2="57620"/>
                        <a14:foregroundMark x1="17470" y1="53027" x2="17470" y2="5302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6872274" y="3093273"/>
            <a:ext cx="818482" cy="787255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603" b="89770" l="602" r="98594">
                        <a14:foregroundMark x1="52410" y1="26096" x2="52410" y2="26096"/>
                        <a14:foregroundMark x1="66064" y1="63466" x2="66064" y2="63466"/>
                        <a14:foregroundMark x1="28715" y1="72860" x2="28715" y2="72860"/>
                        <a14:foregroundMark x1="40161" y1="65971" x2="40161" y2="65971"/>
                        <a14:foregroundMark x1="38956" y1="57620" x2="38956" y2="57620"/>
                        <a14:foregroundMark x1="17470" y1="53027" x2="17470" y2="5302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6872274" y="5021934"/>
            <a:ext cx="818482" cy="787255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603" b="89770" l="602" r="98594">
                        <a14:foregroundMark x1="52410" y1="26096" x2="52410" y2="26096"/>
                        <a14:foregroundMark x1="66064" y1="63466" x2="66064" y2="63466"/>
                        <a14:foregroundMark x1="28715" y1="72860" x2="28715" y2="72860"/>
                        <a14:foregroundMark x1="40161" y1="65971" x2="40161" y2="65971"/>
                        <a14:foregroundMark x1="38956" y1="57620" x2="38956" y2="57620"/>
                        <a14:foregroundMark x1="17470" y1="53027" x2="17470" y2="5302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6872274" y="4010848"/>
            <a:ext cx="818482" cy="787255"/>
          </a:xfrm>
          <a:prstGeom prst="rect">
            <a:avLst/>
          </a:prstGeom>
        </p:spPr>
      </p:pic>
      <p:pic>
        <p:nvPicPr>
          <p:cNvPr id="39" name="图片 38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603" b="89770" l="602" r="98594">
                        <a14:foregroundMark x1="52410" y1="26096" x2="52410" y2="26096"/>
                        <a14:foregroundMark x1="66064" y1="63466" x2="66064" y2="63466"/>
                        <a14:foregroundMark x1="28715" y1="72860" x2="28715" y2="72860"/>
                        <a14:foregroundMark x1="40161" y1="65971" x2="40161" y2="65971"/>
                        <a14:foregroundMark x1="38956" y1="57620" x2="38956" y2="57620"/>
                        <a14:foregroundMark x1="17470" y1="53027" x2="17470" y2="53027"/>
                      </a14:backgroundRemoval>
                    </a14:imgEffect>
                    <a14:imgEffect>
                      <a14:saturation sa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9294702" y="3093273"/>
            <a:ext cx="818482" cy="787255"/>
          </a:xfrm>
          <a:prstGeom prst="rect">
            <a:avLst/>
          </a:prstGeom>
        </p:spPr>
      </p:pic>
      <p:pic>
        <p:nvPicPr>
          <p:cNvPr id="40" name="图片 39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603" b="89770" l="602" r="98594">
                        <a14:foregroundMark x1="52410" y1="26096" x2="52410" y2="26096"/>
                        <a14:foregroundMark x1="66064" y1="63466" x2="66064" y2="63466"/>
                        <a14:foregroundMark x1="28715" y1="72860" x2="28715" y2="72860"/>
                        <a14:foregroundMark x1="40161" y1="65971" x2="40161" y2="65971"/>
                        <a14:foregroundMark x1="38956" y1="57620" x2="38956" y2="57620"/>
                        <a14:foregroundMark x1="17470" y1="53027" x2="17470" y2="5302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9294702" y="5021934"/>
            <a:ext cx="818482" cy="787255"/>
          </a:xfrm>
          <a:prstGeom prst="rect">
            <a:avLst/>
          </a:prstGeom>
        </p:spPr>
      </p:pic>
      <p:pic>
        <p:nvPicPr>
          <p:cNvPr id="41" name="图片 40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603" b="89770" l="602" r="98594">
                        <a14:foregroundMark x1="52410" y1="26096" x2="52410" y2="26096"/>
                        <a14:foregroundMark x1="66064" y1="63466" x2="66064" y2="63466"/>
                        <a14:foregroundMark x1="28715" y1="72860" x2="28715" y2="72860"/>
                        <a14:foregroundMark x1="40161" y1="65971" x2="40161" y2="65971"/>
                        <a14:foregroundMark x1="38956" y1="57620" x2="38956" y2="57620"/>
                        <a14:foregroundMark x1="17470" y1="53027" x2="17470" y2="5302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9294702" y="4010848"/>
            <a:ext cx="818482" cy="787255"/>
          </a:xfrm>
          <a:prstGeom prst="rect">
            <a:avLst/>
          </a:prstGeom>
        </p:spPr>
      </p:pic>
      <p:sp>
        <p:nvSpPr>
          <p:cNvPr id="45" name="文本框 44"/>
          <p:cNvSpPr txBox="1"/>
          <p:nvPr/>
        </p:nvSpPr>
        <p:spPr>
          <a:xfrm>
            <a:off x="7019567" y="5888737"/>
            <a:ext cx="861774" cy="369332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r>
              <a:rPr lang="en-US" sz="4400" dirty="0">
                <a:solidFill>
                  <a:srgbClr val="003DA5"/>
                </a:solidFill>
              </a:rPr>
              <a:t>…</a:t>
            </a:r>
          </a:p>
        </p:txBody>
      </p:sp>
      <p:sp>
        <p:nvSpPr>
          <p:cNvPr id="46" name="文本框 45"/>
          <p:cNvSpPr txBox="1"/>
          <p:nvPr/>
        </p:nvSpPr>
        <p:spPr>
          <a:xfrm>
            <a:off x="9397931" y="5888737"/>
            <a:ext cx="861774" cy="369332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r>
              <a:rPr lang="en-US" sz="4400" dirty="0"/>
              <a:t>…</a:t>
            </a:r>
          </a:p>
        </p:txBody>
      </p:sp>
      <p:sp>
        <p:nvSpPr>
          <p:cNvPr id="49" name="文本框 48"/>
          <p:cNvSpPr txBox="1"/>
          <p:nvPr/>
        </p:nvSpPr>
        <p:spPr>
          <a:xfrm>
            <a:off x="6334533" y="390718"/>
            <a:ext cx="2044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3DA5"/>
                </a:solidFill>
                <a:latin typeface="Bodoni MT" panose="02070603080606020203" pitchFamily="18" charset="0"/>
                <a:cs typeface="Times New Roman" panose="02020603050405020304" pitchFamily="18" charset="0"/>
              </a:rPr>
              <a:t>Treatment group</a:t>
            </a:r>
          </a:p>
        </p:txBody>
      </p:sp>
      <p:sp>
        <p:nvSpPr>
          <p:cNvPr id="50" name="文本框 49"/>
          <p:cNvSpPr txBox="1"/>
          <p:nvPr/>
        </p:nvSpPr>
        <p:spPr>
          <a:xfrm>
            <a:off x="8905749" y="421942"/>
            <a:ext cx="15963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Bodoni MT" panose="02070603080606020203" pitchFamily="18" charset="0"/>
              </a:rPr>
              <a:t>Control group</a:t>
            </a:r>
          </a:p>
        </p:txBody>
      </p:sp>
      <p:cxnSp>
        <p:nvCxnSpPr>
          <p:cNvPr id="52" name="直接箭头连接符 51"/>
          <p:cNvCxnSpPr/>
          <p:nvPr/>
        </p:nvCxnSpPr>
        <p:spPr>
          <a:xfrm>
            <a:off x="7823436" y="3486900"/>
            <a:ext cx="1340329" cy="0"/>
          </a:xfrm>
          <a:prstGeom prst="straightConnector1">
            <a:avLst/>
          </a:prstGeom>
          <a:ln>
            <a:solidFill>
              <a:srgbClr val="003DA5"/>
            </a:solidFill>
            <a:prstDash val="sysDot"/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直接箭头连接符 52"/>
          <p:cNvCxnSpPr/>
          <p:nvPr/>
        </p:nvCxnSpPr>
        <p:spPr>
          <a:xfrm>
            <a:off x="7802786" y="5532755"/>
            <a:ext cx="1340329" cy="0"/>
          </a:xfrm>
          <a:prstGeom prst="straightConnector1">
            <a:avLst/>
          </a:prstGeom>
          <a:ln>
            <a:solidFill>
              <a:srgbClr val="003DA5"/>
            </a:solidFill>
            <a:prstDash val="sysDot"/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直接箭头连接符 53"/>
          <p:cNvCxnSpPr/>
          <p:nvPr/>
        </p:nvCxnSpPr>
        <p:spPr>
          <a:xfrm>
            <a:off x="7823437" y="4493664"/>
            <a:ext cx="1340329" cy="0"/>
          </a:xfrm>
          <a:prstGeom prst="straightConnector1">
            <a:avLst/>
          </a:prstGeom>
          <a:ln>
            <a:solidFill>
              <a:srgbClr val="003DA5"/>
            </a:solidFill>
            <a:prstDash val="sysDot"/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直接箭头连接符 54"/>
          <p:cNvCxnSpPr/>
          <p:nvPr/>
        </p:nvCxnSpPr>
        <p:spPr>
          <a:xfrm>
            <a:off x="7825841" y="6165445"/>
            <a:ext cx="1340329" cy="0"/>
          </a:xfrm>
          <a:prstGeom prst="straightConnector1">
            <a:avLst/>
          </a:prstGeom>
          <a:ln>
            <a:solidFill>
              <a:srgbClr val="003DA5"/>
            </a:solidFill>
            <a:prstDash val="sysDot"/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716704" y="2564298"/>
            <a:ext cx="420083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Propensity score </a:t>
            </a:r>
          </a:p>
          <a:p>
            <a:r>
              <a:rPr lang="en-US" sz="4400" b="1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matching</a:t>
            </a:r>
          </a:p>
        </p:txBody>
      </p:sp>
    </p:spTree>
    <p:extLst>
      <p:ext uri="{BB962C8B-B14F-4D97-AF65-F5344CB8AC3E}">
        <p14:creationId xmlns:p14="http://schemas.microsoft.com/office/powerpoint/2010/main" val="31105637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Control xmlns="http://schemas.microsoft.com/VisualStudio/2011/storyboarding/control">
  <Id Name="6faa390d-111b-4f78-a0cf-51212a3847d4" Revision="1" Stencil="System.MyShapes" StencilVersion="1.0"/>
</Control>
</file>

<file path=customXml/itemProps1.xml><?xml version="1.0" encoding="utf-8"?>
<ds:datastoreItem xmlns:ds="http://schemas.openxmlformats.org/officeDocument/2006/customXml" ds:itemID="{811330AF-5AC9-424F-8977-D6C209322DB3}">
  <ds:schemaRefs>
    <ds:schemaRef ds:uri="http://schemas.microsoft.com/VisualStudio/2011/storyboarding/contro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387</TotalTime>
  <Words>233</Words>
  <Application>Microsoft Macintosh PowerPoint</Application>
  <PresentationFormat>Widescreen</PresentationFormat>
  <Paragraphs>64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Arial</vt:lpstr>
      <vt:lpstr>Arial Black</vt:lpstr>
      <vt:lpstr>Bodoni MT</vt:lpstr>
      <vt:lpstr>Calibri</vt:lpstr>
      <vt:lpstr>Calibri Light</vt:lpstr>
      <vt:lpstr>Times New Roman</vt:lpstr>
      <vt:lpstr>Office Theme</vt:lpstr>
      <vt:lpstr>Does A Medical Consortium Influence Health Outcomes of Hospitalized Cancer Patients?</vt:lpstr>
      <vt:lpstr>Hospital system in China</vt:lpstr>
      <vt:lpstr>PowerPoint Presentation</vt:lpstr>
      <vt:lpstr>Medical consortium</vt:lpstr>
      <vt:lpstr>Research question</vt:lpstr>
      <vt:lpstr>Study sample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0.533 (0.439 - 0.648) 0.494 (0.386 - 0.634) 0.505 (0.361 – 0.708)</vt:lpstr>
      <vt:lpstr>What did they do?</vt:lpstr>
      <vt:lpstr>Concerns</vt:lpstr>
      <vt:lpstr>Reference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Miao Cai</dc:creator>
  <cp:lastModifiedBy>Miao Cai</cp:lastModifiedBy>
  <cp:revision>36</cp:revision>
  <dcterms:created xsi:type="dcterms:W3CDTF">2019-08-02T00:22:53Z</dcterms:created>
  <dcterms:modified xsi:type="dcterms:W3CDTF">2019-08-02T14:12:27Z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</Properties>
</file>